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33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9" r:id="rId12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7" userDrawn="1">
          <p15:clr>
            <a:srgbClr val="A4A3A4"/>
          </p15:clr>
        </p15:guide>
        <p15:guide id="3" orient="horz" pos="1020" userDrawn="1">
          <p15:clr>
            <a:srgbClr val="A4A3A4"/>
          </p15:clr>
        </p15:guide>
        <p15:guide id="4" pos="4233" userDrawn="1">
          <p15:clr>
            <a:srgbClr val="A4A3A4"/>
          </p15:clr>
        </p15:guide>
        <p15:guide id="5" pos="196" userDrawn="1">
          <p15:clr>
            <a:srgbClr val="A4A3A4"/>
          </p15:clr>
        </p15:guide>
        <p15:guide id="6" pos="8270" userDrawn="1">
          <p15:clr>
            <a:srgbClr val="A4A3A4"/>
          </p15:clr>
        </p15:guide>
        <p15:guide id="7" orient="horz" pos="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595"/>
    <a:srgbClr val="F2F2F2"/>
    <a:srgbClr val="FFFFFF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70" y="102"/>
      </p:cViewPr>
      <p:guideLst>
        <p:guide orient="horz" pos="1247"/>
        <p:guide orient="horz" pos="1020"/>
        <p:guide pos="4233"/>
        <p:guide pos="196"/>
        <p:guide pos="8270"/>
        <p:guide orient="horz" pos="18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2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06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091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70CBA9-C32B-4991-B58A-324F7049C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343977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2AC0311-A81E-4E73-9F1B-1EFA2986D5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3439775" cy="7559675"/>
          </a:xfrm>
          <a:prstGeom prst="rect">
            <a:avLst/>
          </a:prstGeom>
          <a:ln w="76200">
            <a:solidFill>
              <a:srgbClr val="5CA595"/>
            </a:solidFill>
          </a:ln>
        </p:spPr>
      </p:pic>
    </p:spTree>
    <p:extLst>
      <p:ext uri="{BB962C8B-B14F-4D97-AF65-F5344CB8AC3E}">
        <p14:creationId xmlns:p14="http://schemas.microsoft.com/office/powerpoint/2010/main" val="29465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51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42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84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43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27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25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18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74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93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hyperlink" Target="Pooling%20Matrix.pdf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hyperlink" Target="Pooling%20Matrix.pdf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g Data 3">
            <a:hlinkClick r:id="" action="ppaction://media"/>
            <a:extLst>
              <a:ext uri="{FF2B5EF4-FFF2-40B4-BE49-F238E27FC236}">
                <a16:creationId xmlns:a16="http://schemas.microsoft.com/office/drawing/2014/main" id="{47647330-B756-4640-A6D7-8B111828B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3439775" cy="3341687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04FB4A1E-FAFB-447A-9E65-F79057445923}"/>
              </a:ext>
            </a:extLst>
          </p:cNvPr>
          <p:cNvSpPr/>
          <p:nvPr/>
        </p:nvSpPr>
        <p:spPr>
          <a:xfrm>
            <a:off x="0" y="1"/>
            <a:ext cx="13439775" cy="7559675"/>
          </a:xfrm>
          <a:prstGeom prst="rect">
            <a:avLst/>
          </a:prstGeom>
          <a:noFill/>
          <a:ln w="76200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01182BD-3F75-4BA7-A9AC-E2B6F8B8E118}"/>
              </a:ext>
            </a:extLst>
          </p:cNvPr>
          <p:cNvSpPr txBox="1"/>
          <p:nvPr/>
        </p:nvSpPr>
        <p:spPr>
          <a:xfrm>
            <a:off x="2280210" y="3545251"/>
            <a:ext cx="887935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EBsafe</a:t>
            </a:r>
          </a:p>
          <a:p>
            <a:pPr algn="ctr"/>
            <a:endParaRPr lang="de-DE" sz="2400" b="1" dirty="0">
              <a:solidFill>
                <a:srgbClr val="5CA5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6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Führung globaler Versorgungspläne</a:t>
            </a:r>
          </a:p>
          <a:p>
            <a:pPr algn="ctr"/>
            <a:r>
              <a:rPr lang="de-DE" sz="36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ganz einfach durch ein digitales Portal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92406F0-591C-40CE-916F-A99935DE8E1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8" y="5558566"/>
            <a:ext cx="953962" cy="1622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653906A-02AB-4DE1-8A2D-B8C210A8E72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2" y="5655826"/>
            <a:ext cx="953962" cy="16222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674081-E495-4525-96C8-7FAD1E71F06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9" y="5779698"/>
            <a:ext cx="953962" cy="162221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DD84A1F-7882-40BF-9BA1-C396332EA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4675" y="6572005"/>
            <a:ext cx="2160000" cy="658053"/>
          </a:xfrm>
          <a:prstGeom prst="rect">
            <a:avLst/>
          </a:prstGeom>
        </p:spPr>
      </p:pic>
      <p:pic>
        <p:nvPicPr>
          <p:cNvPr id="18" name="Ambient Travel">
            <a:hlinkClick r:id="" action="ppaction://media"/>
            <a:extLst>
              <a:ext uri="{FF2B5EF4-FFF2-40B4-BE49-F238E27FC236}">
                <a16:creationId xmlns:a16="http://schemas.microsoft.com/office/drawing/2014/main" id="{A9716FB3-6E2F-4422-BF6F-2C8D8E2D7A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1684" y="3584357"/>
            <a:ext cx="609600" cy="6096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7FAFAA9-C8C5-4035-B70A-DC44BFDCD8BF}"/>
              </a:ext>
            </a:extLst>
          </p:cNvPr>
          <p:cNvSpPr/>
          <p:nvPr/>
        </p:nvSpPr>
        <p:spPr>
          <a:xfrm>
            <a:off x="12095955" y="3545251"/>
            <a:ext cx="1087830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9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0BEFB34-D013-46A4-8579-ADC7ACFA4959}"/>
              </a:ext>
            </a:extLst>
          </p:cNvPr>
          <p:cNvSpPr/>
          <p:nvPr/>
        </p:nvSpPr>
        <p:spPr>
          <a:xfrm>
            <a:off x="3119888" y="478138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Handlungsempfehlung zeigt die passenden Erstversicherer, die Kosten präzisieren die beste Strategie.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A6127E-EDCF-4B89-B8C7-5EF5E6415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87338"/>
            <a:ext cx="1281600" cy="1281600"/>
          </a:xfrm>
          <a:prstGeom prst="rect">
            <a:avLst/>
          </a:prstGeom>
        </p:spPr>
      </p:pic>
      <p:pic>
        <p:nvPicPr>
          <p:cNvPr id="11" name="Grafik 10" descr="Ein Bild, das Schild, Tennis, Monitor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8035B79E-6AD8-4BB5-8583-916385628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27216"/>
            <a:ext cx="1281600" cy="1281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4B6C6B3-BE12-403E-AE61-90373E2F7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33" y="1979613"/>
            <a:ext cx="11429592" cy="4649787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1788C16-8B4B-4ABF-96C9-D36C498C1402}"/>
              </a:ext>
            </a:extLst>
          </p:cNvPr>
          <p:cNvSpPr/>
          <p:nvPr/>
        </p:nvSpPr>
        <p:spPr>
          <a:xfrm>
            <a:off x="8186001" y="3547559"/>
            <a:ext cx="4070554" cy="1200989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Sie haben 3 Netzwerke ausgewählt. Jetzt könnten Sie ca. 82% aller Prämien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poolen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Im Durchschnitt sind weltweit ca. 17%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gepoolt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Mit der Pooling-Iteration heben Sie Schätze.</a:t>
            </a:r>
          </a:p>
        </p:txBody>
      </p:sp>
    </p:spTree>
    <p:extLst>
      <p:ext uri="{BB962C8B-B14F-4D97-AF65-F5344CB8AC3E}">
        <p14:creationId xmlns:p14="http://schemas.microsoft.com/office/powerpoint/2010/main" val="5080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B9C05C-5CCC-4780-AD3B-6D61D656A3EE}"/>
              </a:ext>
            </a:extLst>
          </p:cNvPr>
          <p:cNvSpPr/>
          <p:nvPr/>
        </p:nvSpPr>
        <p:spPr>
          <a:xfrm>
            <a:off x="3049360" y="478138"/>
            <a:ext cx="738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Wie ist die Prämienberechnung eines Risk-Life-Plans aufgebaut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und welche Stellschrauben können Sie selbst beeinflussen?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C8D4FF-F5F8-4BBC-803D-462A86676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45" y="287338"/>
            <a:ext cx="1281600" cy="1281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BE3C3AD-3C9B-4225-8B0A-71C77D5F7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256856"/>
            <a:ext cx="1281600" cy="1281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391DA0E-F5B0-4B78-922B-C9E7339D6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888" y="1979613"/>
            <a:ext cx="10152000" cy="5290144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pic>
        <p:nvPicPr>
          <p:cNvPr id="6" name="Grafik 5">
            <a:hlinkClick r:id="rId5" action="ppaction://hlinkfile"/>
            <a:extLst>
              <a:ext uri="{FF2B5EF4-FFF2-40B4-BE49-F238E27FC236}">
                <a16:creationId xmlns:a16="http://schemas.microsoft.com/office/drawing/2014/main" id="{AA4C189C-26C0-4DBF-AE8B-5BC948A3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48" y="2743122"/>
            <a:ext cx="558974" cy="56448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D4685B1-E862-44DD-A383-D724F599B8B2}"/>
              </a:ext>
            </a:extLst>
          </p:cNvPr>
          <p:cNvSpPr/>
          <p:nvPr/>
        </p:nvSpPr>
        <p:spPr>
          <a:xfrm>
            <a:off x="8509173" y="4513478"/>
            <a:ext cx="2884687" cy="420394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56F094-FC3F-4F86-8040-B0123E4CA029}"/>
              </a:ext>
            </a:extLst>
          </p:cNvPr>
          <p:cNvSpPr/>
          <p:nvPr/>
        </p:nvSpPr>
        <p:spPr>
          <a:xfrm>
            <a:off x="8509173" y="5091493"/>
            <a:ext cx="2884687" cy="420394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C4C221C-1F62-4938-AA71-B09E1996348E}"/>
              </a:ext>
            </a:extLst>
          </p:cNvPr>
          <p:cNvSpPr/>
          <p:nvPr/>
        </p:nvSpPr>
        <p:spPr>
          <a:xfrm>
            <a:off x="8509173" y="5664162"/>
            <a:ext cx="2884687" cy="420394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DC7A867-9B26-418F-AC4B-338787587C4A}"/>
              </a:ext>
            </a:extLst>
          </p:cNvPr>
          <p:cNvSpPr/>
          <p:nvPr/>
        </p:nvSpPr>
        <p:spPr>
          <a:xfrm>
            <a:off x="2284689" y="6473787"/>
            <a:ext cx="2232121" cy="747114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2A149F3-D87B-4B89-9092-15BDDF378094}"/>
              </a:ext>
            </a:extLst>
          </p:cNvPr>
          <p:cNvSpPr/>
          <p:nvPr/>
        </p:nvSpPr>
        <p:spPr>
          <a:xfrm>
            <a:off x="5723214" y="6473787"/>
            <a:ext cx="2232121" cy="747114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91926B0-2E55-4869-9C2C-962659D107B7}"/>
              </a:ext>
            </a:extLst>
          </p:cNvPr>
          <p:cNvSpPr/>
          <p:nvPr/>
        </p:nvSpPr>
        <p:spPr>
          <a:xfrm>
            <a:off x="9050910" y="6473787"/>
            <a:ext cx="2232121" cy="747114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671C220-5942-47F8-A9D5-5CB1B0806032}"/>
              </a:ext>
            </a:extLst>
          </p:cNvPr>
          <p:cNvSpPr/>
          <p:nvPr/>
        </p:nvSpPr>
        <p:spPr>
          <a:xfrm>
            <a:off x="3827738" y="1979614"/>
            <a:ext cx="7728046" cy="605887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Fachlich verhandelt bleiben die erreichten Einsparungen nachhaltig.</a:t>
            </a:r>
          </a:p>
          <a:p>
            <a:pPr algn="ctr">
              <a:defRPr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Daher helfen wir Ihnen, die Stellschrauben selbst künftig nutzen zu können. </a:t>
            </a:r>
          </a:p>
        </p:txBody>
      </p:sp>
    </p:spTree>
    <p:extLst>
      <p:ext uri="{BB962C8B-B14F-4D97-AF65-F5344CB8AC3E}">
        <p14:creationId xmlns:p14="http://schemas.microsoft.com/office/powerpoint/2010/main" val="21732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hlinkClick r:id="rId2" action="ppaction://hlinksldjump"/>
            <a:extLst>
              <a:ext uri="{FF2B5EF4-FFF2-40B4-BE49-F238E27FC236}">
                <a16:creationId xmlns:a16="http://schemas.microsoft.com/office/drawing/2014/main" id="{3723B73E-003C-408F-9C69-CA3731FBF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80" y="736596"/>
            <a:ext cx="2160000" cy="216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  <a:extLst>
              <a:ext uri="{FF2B5EF4-FFF2-40B4-BE49-F238E27FC236}">
                <a16:creationId xmlns:a16="http://schemas.microsoft.com/office/drawing/2014/main" id="{9D2B8ACA-952A-42E1-8A02-D5CEC9E59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67" y="4000699"/>
            <a:ext cx="2160000" cy="216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  <a:extLst>
              <a:ext uri="{FF2B5EF4-FFF2-40B4-BE49-F238E27FC236}">
                <a16:creationId xmlns:a16="http://schemas.microsoft.com/office/drawing/2014/main" id="{1E040E9D-C585-4D57-AC53-E86062A6E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02" y="4000699"/>
            <a:ext cx="2160000" cy="2160000"/>
          </a:xfrm>
          <a:prstGeom prst="rect">
            <a:avLst/>
          </a:prstGeom>
        </p:spPr>
      </p:pic>
      <p:pic>
        <p:nvPicPr>
          <p:cNvPr id="26" name="Grafik 25">
            <a:hlinkClick r:id="" action="ppaction://noaction"/>
            <a:extLst>
              <a:ext uri="{FF2B5EF4-FFF2-40B4-BE49-F238E27FC236}">
                <a16:creationId xmlns:a16="http://schemas.microsoft.com/office/drawing/2014/main" id="{B4F06BCD-D647-4FBC-98D7-75EB002EC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66" y="736596"/>
            <a:ext cx="2160000" cy="2160000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37FB72B0-66E6-465D-A617-FB2A8BFD493D}"/>
              </a:ext>
            </a:extLst>
          </p:cNvPr>
          <p:cNvSpPr/>
          <p:nvPr/>
        </p:nvSpPr>
        <p:spPr>
          <a:xfrm>
            <a:off x="2125541" y="658822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Persönliches Dashboard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9F54A67-E87B-460B-9FB6-A2BE5C67BFF0}"/>
              </a:ext>
            </a:extLst>
          </p:cNvPr>
          <p:cNvSpPr/>
          <p:nvPr/>
        </p:nvSpPr>
        <p:spPr>
          <a:xfrm>
            <a:off x="2125541" y="329608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noProof="1">
                <a:latin typeface="Arial Narrow" panose="020B0606020202030204" pitchFamily="34" charset="0"/>
              </a:rPr>
              <a:t>EB</a:t>
            </a:r>
            <a:r>
              <a:rPr lang="de-DE" dirty="0">
                <a:latin typeface="Arial Narrow" panose="020B0606020202030204" pitchFamily="34" charset="0"/>
              </a:rPr>
              <a:t> Pläne &amp; Renewals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7E8E895-BB80-4DFF-A8AC-3494FD324470}"/>
              </a:ext>
            </a:extLst>
          </p:cNvPr>
          <p:cNvSpPr/>
          <p:nvPr/>
        </p:nvSpPr>
        <p:spPr>
          <a:xfrm>
            <a:off x="5530763" y="658822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Vorlagen-Center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C07A1F3-29AD-4DEF-BD7F-79F9CF568132}"/>
              </a:ext>
            </a:extLst>
          </p:cNvPr>
          <p:cNvSpPr/>
          <p:nvPr/>
        </p:nvSpPr>
        <p:spPr>
          <a:xfrm>
            <a:off x="5521249" y="329608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Analysen &amp; Reports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515065E-3AD4-404F-9EB1-346913121AF4}"/>
              </a:ext>
            </a:extLst>
          </p:cNvPr>
          <p:cNvSpPr/>
          <p:nvPr/>
        </p:nvSpPr>
        <p:spPr>
          <a:xfrm>
            <a:off x="8935985" y="658822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Strategie</a:t>
            </a:r>
          </a:p>
        </p:txBody>
      </p:sp>
      <p:pic>
        <p:nvPicPr>
          <p:cNvPr id="32" name="Grafik 31" descr="Ein Bild, das Objekt enthält.&#10;&#10;Mit hoher Zuverlässigkeit generierte Beschreibung">
            <a:hlinkClick r:id="rId7" action="ppaction://hlinksldjump"/>
            <a:extLst>
              <a:ext uri="{FF2B5EF4-FFF2-40B4-BE49-F238E27FC236}">
                <a16:creationId xmlns:a16="http://schemas.microsoft.com/office/drawing/2014/main" id="{9F00FAA3-25A9-4E03-8F1F-689B63036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31" y="4000699"/>
            <a:ext cx="2160000" cy="2160000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9EA0A2FC-F253-406F-9FC9-51B3CF517235}"/>
              </a:ext>
            </a:extLst>
          </p:cNvPr>
          <p:cNvSpPr/>
          <p:nvPr/>
        </p:nvSpPr>
        <p:spPr>
          <a:xfrm>
            <a:off x="8916957" y="3299066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Benchmark</a:t>
            </a:r>
          </a:p>
        </p:txBody>
      </p:sp>
      <p:pic>
        <p:nvPicPr>
          <p:cNvPr id="34" name="Grafik 33">
            <a:hlinkClick r:id="rId9" action="ppaction://hlinksldjump"/>
            <a:extLst>
              <a:ext uri="{FF2B5EF4-FFF2-40B4-BE49-F238E27FC236}">
                <a16:creationId xmlns:a16="http://schemas.microsoft.com/office/drawing/2014/main" id="{DD7275FA-8FFB-461F-9FC0-B697A9A0F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91" y="736596"/>
            <a:ext cx="2151661" cy="2160000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E2178576-7D42-4B65-B3C7-99E8FD952473}"/>
              </a:ext>
            </a:extLst>
          </p:cNvPr>
          <p:cNvSpPr/>
          <p:nvPr/>
        </p:nvSpPr>
        <p:spPr>
          <a:xfrm>
            <a:off x="8913172" y="3917709"/>
            <a:ext cx="2385819" cy="238581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5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C24BFF-03DD-444E-A90B-E509DDA7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94" y="1979613"/>
            <a:ext cx="2160000" cy="2160000"/>
          </a:xfrm>
          <a:prstGeom prst="rect">
            <a:avLst/>
          </a:prstGeom>
        </p:spPr>
      </p:pic>
      <p:pic>
        <p:nvPicPr>
          <p:cNvPr id="5" name="Grafik 4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01EE22DD-F136-4D38-AC46-A991244D4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07" y="4486869"/>
            <a:ext cx="1800000" cy="1800000"/>
          </a:xfrm>
          <a:prstGeom prst="rect">
            <a:avLst/>
          </a:prstGeom>
        </p:spPr>
      </p:pic>
      <p:pic>
        <p:nvPicPr>
          <p:cNvPr id="7" name="Grafik 6" descr="Ein Bild, das Schild, Tennis, Monitor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C03836DA-0DE3-481D-8383-C8A13223A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87" y="4486869"/>
            <a:ext cx="1800000" cy="180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4BA6498-3C3A-457F-B6A6-5DD877183A44}"/>
              </a:ext>
            </a:extLst>
          </p:cNvPr>
          <p:cNvSpPr txBox="1"/>
          <p:nvPr/>
        </p:nvSpPr>
        <p:spPr>
          <a:xfrm>
            <a:off x="4734408" y="759670"/>
            <a:ext cx="3970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60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EB-Strategie</a:t>
            </a:r>
          </a:p>
        </p:txBody>
      </p:sp>
      <p:pic>
        <p:nvPicPr>
          <p:cNvPr id="4" name="Grafik 3" descr="Ein Bild, das Schild, Elektronik enthält.&#10;&#10;Mit hoher Zuverlässigkeit generierte Beschreibung">
            <a:extLst>
              <a:ext uri="{FF2B5EF4-FFF2-40B4-BE49-F238E27FC236}">
                <a16:creationId xmlns:a16="http://schemas.microsoft.com/office/drawing/2014/main" id="{D4DBA800-51E2-495E-A215-C189CBCFA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67" y="4492173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4B39302-FCA8-4503-9247-1CE960BA009B}"/>
              </a:ext>
            </a:extLst>
          </p:cNvPr>
          <p:cNvSpPr/>
          <p:nvPr/>
        </p:nvSpPr>
        <p:spPr>
          <a:xfrm>
            <a:off x="3119888" y="479363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Entscheidungsvorlage zur strategischen Kostenkontrolle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Benchmark der Versorgung und Kosten in den Top-Ländern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BCF744-7D03-4F3C-AF81-BFF0E2B5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87338"/>
            <a:ext cx="1281600" cy="1281600"/>
          </a:xfrm>
          <a:prstGeom prst="rect">
            <a:avLst/>
          </a:prstGeom>
        </p:spPr>
      </p:pic>
      <p:pic>
        <p:nvPicPr>
          <p:cNvPr id="11" name="Grafik 10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423C6686-B226-4107-9CC3-28FCA97E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227216"/>
            <a:ext cx="1281600" cy="1281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478BE37-7FC3-41EC-B56D-AA12E72BF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05" y="4907872"/>
            <a:ext cx="10008000" cy="2519620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BC22199-0D78-46D7-92FA-1D4FE900FE10}"/>
              </a:ext>
            </a:extLst>
          </p:cNvPr>
          <p:cNvSpPr/>
          <p:nvPr/>
        </p:nvSpPr>
        <p:spPr>
          <a:xfrm>
            <a:off x="1793664" y="6087447"/>
            <a:ext cx="1788073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69DE629-825A-4E48-9228-31E7FDBE72FE}"/>
              </a:ext>
            </a:extLst>
          </p:cNvPr>
          <p:cNvSpPr/>
          <p:nvPr/>
        </p:nvSpPr>
        <p:spPr>
          <a:xfrm>
            <a:off x="6407830" y="6087447"/>
            <a:ext cx="1788073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7684B4F-329B-49B1-8DE2-79FC96FDADF9}"/>
              </a:ext>
            </a:extLst>
          </p:cNvPr>
          <p:cNvSpPr/>
          <p:nvPr/>
        </p:nvSpPr>
        <p:spPr>
          <a:xfrm>
            <a:off x="4075865" y="6087447"/>
            <a:ext cx="1788073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F38ED7D-7FB3-4A8F-A8B9-5EA64B0C3EA6}"/>
              </a:ext>
            </a:extLst>
          </p:cNvPr>
          <p:cNvSpPr/>
          <p:nvPr/>
        </p:nvSpPr>
        <p:spPr>
          <a:xfrm>
            <a:off x="1793664" y="6848996"/>
            <a:ext cx="1788073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F757B0-A544-47E5-9D14-C4AAE0C08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605" y="1873663"/>
            <a:ext cx="10008000" cy="2884442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95B8E65-971D-4265-947A-F462F40A35F6}"/>
              </a:ext>
            </a:extLst>
          </p:cNvPr>
          <p:cNvSpPr/>
          <p:nvPr/>
        </p:nvSpPr>
        <p:spPr>
          <a:xfrm>
            <a:off x="1786065" y="1905545"/>
            <a:ext cx="1788073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6686C2-8CB3-4DD5-861A-1F17F932B130}"/>
              </a:ext>
            </a:extLst>
          </p:cNvPr>
          <p:cNvSpPr/>
          <p:nvPr/>
        </p:nvSpPr>
        <p:spPr>
          <a:xfrm>
            <a:off x="1786065" y="2304172"/>
            <a:ext cx="1788073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5895E15-590C-4EAF-8AFA-5B43DA90F3D9}"/>
              </a:ext>
            </a:extLst>
          </p:cNvPr>
          <p:cNvSpPr/>
          <p:nvPr/>
        </p:nvSpPr>
        <p:spPr>
          <a:xfrm>
            <a:off x="1793664" y="3839511"/>
            <a:ext cx="351538" cy="894943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C077092-6AF8-4A39-AA1F-40847F54B12A}"/>
              </a:ext>
            </a:extLst>
          </p:cNvPr>
          <p:cNvSpPr/>
          <p:nvPr/>
        </p:nvSpPr>
        <p:spPr>
          <a:xfrm>
            <a:off x="7497379" y="2130974"/>
            <a:ext cx="3978504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Vielfältige Einstellmöglichkeiten, Ab- und Zu-wahl von Ländern, Report in 4 Sprachen,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Än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-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derungen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 + Speicherung von Vorlagen </a:t>
            </a:r>
          </a:p>
        </p:txBody>
      </p:sp>
    </p:spTree>
    <p:extLst>
      <p:ext uri="{BB962C8B-B14F-4D97-AF65-F5344CB8AC3E}">
        <p14:creationId xmlns:p14="http://schemas.microsoft.com/office/powerpoint/2010/main" val="17764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4B39302-FCA8-4503-9247-1CE960BA009B}"/>
              </a:ext>
            </a:extLst>
          </p:cNvPr>
          <p:cNvSpPr/>
          <p:nvPr/>
        </p:nvSpPr>
        <p:spPr>
          <a:xfrm>
            <a:off x="3119888" y="478138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Ein zumindest grober Überblick öffnet einem die Augen,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welch große Zahlungen die Firmengruppe p.a. verantwortet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BCF744-7D03-4F3C-AF81-BFF0E2B5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87338"/>
            <a:ext cx="1281600" cy="1281600"/>
          </a:xfrm>
          <a:prstGeom prst="rect">
            <a:avLst/>
          </a:prstGeom>
        </p:spPr>
      </p:pic>
      <p:pic>
        <p:nvPicPr>
          <p:cNvPr id="11" name="Grafik 10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423C6686-B226-4107-9CC3-28FCA97E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227216"/>
            <a:ext cx="1281600" cy="12816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7E8AF62-5461-4A13-A5AD-3C65EDDC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761" y="1979614"/>
            <a:ext cx="10008000" cy="5346629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E2DDD3F7-6907-4A15-83E6-648A2C6463A0}"/>
              </a:ext>
            </a:extLst>
          </p:cNvPr>
          <p:cNvSpPr/>
          <p:nvPr/>
        </p:nvSpPr>
        <p:spPr>
          <a:xfrm>
            <a:off x="6293242" y="5161022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Diese Seite stellt alle folgend Land-für-Land aufgezeigten Kosten + Einsparungen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sum-marisch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 dar – als Q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uick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 Check.</a:t>
            </a:r>
          </a:p>
        </p:txBody>
      </p:sp>
    </p:spTree>
    <p:extLst>
      <p:ext uri="{BB962C8B-B14F-4D97-AF65-F5344CB8AC3E}">
        <p14:creationId xmlns:p14="http://schemas.microsoft.com/office/powerpoint/2010/main" val="14579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4B39302-FCA8-4503-9247-1CE960BA009B}"/>
              </a:ext>
            </a:extLst>
          </p:cNvPr>
          <p:cNvSpPr/>
          <p:nvPr/>
        </p:nvSpPr>
        <p:spPr>
          <a:xfrm>
            <a:off x="3119888" y="482922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Von den über 200 Ländern / Gebieten der Erde, sind ca. 80 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priorisiert nach A+B und repräsentieren 90% aller EB-Kosten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BCF744-7D03-4F3C-AF81-BFF0E2B5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87338"/>
            <a:ext cx="1281600" cy="1281600"/>
          </a:xfrm>
          <a:prstGeom prst="rect">
            <a:avLst/>
          </a:prstGeom>
        </p:spPr>
      </p:pic>
      <p:pic>
        <p:nvPicPr>
          <p:cNvPr id="11" name="Grafik 10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423C6686-B226-4107-9CC3-28FCA97E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4" y="229386"/>
            <a:ext cx="1281600" cy="1281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3B7C02-5339-4F41-AFF6-45804A166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888" y="1979613"/>
            <a:ext cx="10008000" cy="5122578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B66E225-1063-4B1A-9009-4225A58D9FEB}"/>
              </a:ext>
            </a:extLst>
          </p:cNvPr>
          <p:cNvSpPr/>
          <p:nvPr/>
        </p:nvSpPr>
        <p:spPr>
          <a:xfrm>
            <a:off x="6066987" y="5058113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Diese Auswertung der nach Priorität (A-D) erfassten Länder zeigt auch die Zahlen der FTE-Beschäftigten pro Subkontinent.</a:t>
            </a:r>
          </a:p>
        </p:txBody>
      </p:sp>
    </p:spTree>
    <p:extLst>
      <p:ext uri="{BB962C8B-B14F-4D97-AF65-F5344CB8AC3E}">
        <p14:creationId xmlns:p14="http://schemas.microsoft.com/office/powerpoint/2010/main" val="22432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4B39302-FCA8-4503-9247-1CE960BA009B}"/>
              </a:ext>
            </a:extLst>
          </p:cNvPr>
          <p:cNvSpPr/>
          <p:nvPr/>
        </p:nvSpPr>
        <p:spPr>
          <a:xfrm>
            <a:off x="3119888" y="478138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Einzelauswertung erfolgt für die A- / B-Länder.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Daten der C- / D-Länder werden grob geschätzt.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BCF744-7D03-4F3C-AF81-BFF0E2B5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45" y="287338"/>
            <a:ext cx="1281600" cy="1281600"/>
          </a:xfrm>
          <a:prstGeom prst="rect">
            <a:avLst/>
          </a:prstGeom>
        </p:spPr>
      </p:pic>
      <p:pic>
        <p:nvPicPr>
          <p:cNvPr id="11" name="Grafik 10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423C6686-B226-4107-9CC3-28FCA97E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227216"/>
            <a:ext cx="1281600" cy="12816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A4EDE7-685C-4070-881C-ECBF9AD60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169" y="1979613"/>
            <a:ext cx="10008000" cy="5314538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A3A8236-D1E5-46B2-A8C1-1A660AFEC50B}"/>
              </a:ext>
            </a:extLst>
          </p:cNvPr>
          <p:cNvSpPr/>
          <p:nvPr/>
        </p:nvSpPr>
        <p:spPr>
          <a:xfrm>
            <a:off x="6393156" y="3582114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Dieses Deckblatt stellt die Basisdaten Land-für-Land vor, die folgend pro Land einzeln analysiert und kommentiert werden.</a:t>
            </a:r>
          </a:p>
        </p:txBody>
      </p:sp>
    </p:spTree>
    <p:extLst>
      <p:ext uri="{BB962C8B-B14F-4D97-AF65-F5344CB8AC3E}">
        <p14:creationId xmlns:p14="http://schemas.microsoft.com/office/powerpoint/2010/main" val="10119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0BEFB34-D013-46A4-8579-ADC7ACFA4959}"/>
              </a:ext>
            </a:extLst>
          </p:cNvPr>
          <p:cNvSpPr/>
          <p:nvPr/>
        </p:nvSpPr>
        <p:spPr>
          <a:xfrm>
            <a:off x="3119887" y="478138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Unsere Pooling Iteration hilft Ihnen, gute lokale Versicherer zu finden, bei denen die guten Risiken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gepoolt</a:t>
            </a: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werden sollten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A6127E-EDCF-4B89-B8C7-5EF5E6415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45" y="287338"/>
            <a:ext cx="1281600" cy="1281600"/>
          </a:xfrm>
          <a:prstGeom prst="rect">
            <a:avLst/>
          </a:prstGeom>
        </p:spPr>
      </p:pic>
      <p:pic>
        <p:nvPicPr>
          <p:cNvPr id="11" name="Grafik 10" descr="Ein Bild, das Schild, Tennis, Monitor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8035B79E-6AD8-4BB5-8583-916385628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227216"/>
            <a:ext cx="1281600" cy="1281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F150892-533F-486E-B81F-0A70C72CF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761" y="1979613"/>
            <a:ext cx="10737689" cy="4985962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pic>
        <p:nvPicPr>
          <p:cNvPr id="12" name="Grafik 11">
            <a:hlinkClick r:id="rId5" action="ppaction://hlinkfile"/>
            <a:extLst>
              <a:ext uri="{FF2B5EF4-FFF2-40B4-BE49-F238E27FC236}">
                <a16:creationId xmlns:a16="http://schemas.microsoft.com/office/drawing/2014/main" id="{25AE5039-BF31-4776-8005-86ABBA3C3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87" y="1729671"/>
            <a:ext cx="1279034" cy="129164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69A1475-A6D8-45C2-8334-1AF8D43125B5}"/>
              </a:ext>
            </a:extLst>
          </p:cNvPr>
          <p:cNvSpPr/>
          <p:nvPr/>
        </p:nvSpPr>
        <p:spPr>
          <a:xfrm>
            <a:off x="8345237" y="2375495"/>
            <a:ext cx="3050899" cy="861777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Die aktuelle Pooling Matrix mit ca. 750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Erstversicheren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 können Sie gerne bei uns per Mail anfordern.</a:t>
            </a:r>
          </a:p>
        </p:txBody>
      </p:sp>
    </p:spTree>
    <p:extLst>
      <p:ext uri="{BB962C8B-B14F-4D97-AF65-F5344CB8AC3E}">
        <p14:creationId xmlns:p14="http://schemas.microsoft.com/office/powerpoint/2010/main" val="196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0BEFB34-D013-46A4-8579-ADC7ACFA4959}"/>
              </a:ext>
            </a:extLst>
          </p:cNvPr>
          <p:cNvSpPr/>
          <p:nvPr/>
        </p:nvSpPr>
        <p:spPr>
          <a:xfrm>
            <a:off x="3119888" y="478138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Wählen Sie die passenden EB-Netzwerke aus. MIBAV clustert für Sie nach guten / schlechten Schadenverläufen.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A6127E-EDCF-4B89-B8C7-5EF5E6415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45" y="287338"/>
            <a:ext cx="1281600" cy="1281600"/>
          </a:xfrm>
          <a:prstGeom prst="rect">
            <a:avLst/>
          </a:prstGeom>
        </p:spPr>
      </p:pic>
      <p:pic>
        <p:nvPicPr>
          <p:cNvPr id="11" name="Grafik 10" descr="Ein Bild, das Schild, Tennis, Monitor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8035B79E-6AD8-4BB5-8583-916385628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227216"/>
            <a:ext cx="1281600" cy="12816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B8CC79B-E25C-4054-A80A-253654BDB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9" y="1979613"/>
            <a:ext cx="10608797" cy="4891834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C66EF9E-1A78-4376-98E7-DDDEED771A64}"/>
              </a:ext>
            </a:extLst>
          </p:cNvPr>
          <p:cNvSpPr/>
          <p:nvPr/>
        </p:nvSpPr>
        <p:spPr>
          <a:xfrm>
            <a:off x="5978992" y="3825035"/>
            <a:ext cx="4004143" cy="1200989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Sie sehen, wie viel der Prämie der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einge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-pflegten EB-Pläne mit welchem EB-Netzwerk bestenfalls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poolbar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 wäre. </a:t>
            </a:r>
          </a:p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Wählen Sie Ihre Wunschpartner aus!</a:t>
            </a:r>
          </a:p>
        </p:txBody>
      </p:sp>
    </p:spTree>
    <p:extLst>
      <p:ext uri="{BB962C8B-B14F-4D97-AF65-F5344CB8AC3E}">
        <p14:creationId xmlns:p14="http://schemas.microsoft.com/office/powerpoint/2010/main" val="20904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334</Words>
  <Application>Microsoft Office PowerPoint</Application>
  <PresentationFormat>Benutzerdefiniert</PresentationFormat>
  <Paragraphs>36</Paragraphs>
  <Slides>11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Jürgen Rölke</dc:creator>
  <cp:lastModifiedBy>Juergen Roelke</cp:lastModifiedBy>
  <cp:revision>229</cp:revision>
  <dcterms:created xsi:type="dcterms:W3CDTF">2017-10-25T09:06:14Z</dcterms:created>
  <dcterms:modified xsi:type="dcterms:W3CDTF">2022-09-25T20:44:48Z</dcterms:modified>
</cp:coreProperties>
</file>